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25" autoAdjust="0"/>
    <p:restoredTop sz="94660"/>
  </p:normalViewPr>
  <p:slideViewPr>
    <p:cSldViewPr snapToGrid="0">
      <p:cViewPr varScale="1">
        <p:scale>
          <a:sx n="89" d="100"/>
          <a:sy n="89" d="100"/>
        </p:scale>
        <p:origin x="86" y="8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FD5AB1-2BAC-422E-B67A-32940E96D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DC29C21-86E0-6798-2EE4-AA506264CF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203549-EFFE-7584-785D-DAD5EB897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0A27-959F-4855-9BE5-9915754C165B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468EF02-5917-4976-AF9F-6168E980B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2AD392-B626-405E-FBAD-AC2B6528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2A09-27A5-4414-94F1-F13F984BC5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9501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A4B62C-6DCF-2C78-C807-50E19BEFD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1DEC850-D289-7A20-31EE-345651ECA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CDA426E-D1D5-79E8-DCF3-7D0FB0E4D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0A27-959F-4855-9BE5-9915754C165B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1515FBB-D64B-5401-BCD7-1DE03885A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E701C5-BC93-2847-E0C1-F56E6135F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2A09-27A5-4414-94F1-F13F984BC5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0886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52598D3-1A54-383D-4106-368D9F820E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3B16BB1-C476-C3A5-EC6B-384B00EC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4E231-DBE0-F6D5-C1A8-29AAAA2B0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0A27-959F-4855-9BE5-9915754C165B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9FD623-8F86-1E50-DC0D-E145DB7D4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F989C3-57DF-070B-0C22-8F82EA2FC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2A09-27A5-4414-94F1-F13F984BC5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009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35253C-4716-3676-F02D-F69AEE827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FE36BC-9CB9-1EA9-95B7-FCCD00D7B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694000-6A0E-FA15-1B67-D036E80F0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0A27-959F-4855-9BE5-9915754C165B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50459E-A665-A1B7-CFBC-1C240EDBA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6179F-2EDF-2DD7-E252-391C72F09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2A09-27A5-4414-94F1-F13F984BC5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3780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989D49-46F0-80E2-F213-E8687E4A5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8247C49-2F82-FE37-B2C0-715C22A1A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595E86-DE1C-0D21-5E03-776F84ECD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0A27-959F-4855-9BE5-9915754C165B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4CD830-7E4C-E45C-53A0-49214B5F9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977FD4-1BB5-D185-696F-B81BC2E3C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2A09-27A5-4414-94F1-F13F984BC5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0682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92834A-D028-42EF-5F35-3506647EE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229D31-9578-5B1A-6C5F-5829355C1C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95B2089-19CD-6EF0-4893-6CCB2C6CF8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6322D6-C0FB-6B69-36B1-D76B9BD27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0A27-959F-4855-9BE5-9915754C165B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70E813-5F39-4C50-DDF5-094279DFF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C9E782E-0919-2FFC-52B6-5B7B72C86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2A09-27A5-4414-94F1-F13F984BC5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6323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E47A29-3DB7-EAC7-7D00-6D8BCCD48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87700EE-3558-0632-C104-BA8ED8CFD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BA39A88-C15B-843B-16D4-8264F08F0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DB779DB-CC7A-CF47-9AB5-D10D716B2E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3A5E085-9812-3F22-EB51-7DFEDBD1F1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8A46E68-35A8-4C9C-DE66-335A8CF48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0A27-959F-4855-9BE5-9915754C165B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90962A6-212A-5EA4-31E3-877D6F950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6B01131-8972-FCE5-4845-3E4D6E9F3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2A09-27A5-4414-94F1-F13F984BC5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1041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05C087-7391-8E02-61CA-833902AE9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442BCB5-19BA-F9E5-A3CC-10A064C2E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0A27-959F-4855-9BE5-9915754C165B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34D0D5D-4BAC-F08F-BDE0-B868A8757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BF941D4-313C-64D6-5C80-33D692F50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2A09-27A5-4414-94F1-F13F984BC5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234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6908FE2-117E-3097-63D4-49B87D7AD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0A27-959F-4855-9BE5-9915754C165B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34126D2-9EAB-E607-8E4C-606FAB5AC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264378-5FAC-9367-28E2-B7A3F81E0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2A09-27A5-4414-94F1-F13F984BC5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664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A6150-EEB3-BB1D-DCD4-DF33BC70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51FBC0-323D-4B5E-4116-183803785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6CA31F-D02C-30A4-D22C-DF5944AF1F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778B254-E65A-3F46-A1CC-4BD18240C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0A27-959F-4855-9BE5-9915754C165B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1AC10F7-BEF9-4A24-4732-E33C1F95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9BF497C-876E-713A-95D4-C08C07680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2A09-27A5-4414-94F1-F13F984BC5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0718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7BEB35-AB28-A3A5-54D3-16C897403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9D8C8C6-450E-D7E4-36D4-4467C10902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EF7569D-88B2-110B-B027-1FDEF3DCE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5C7E981-B77C-8515-39D1-5E51A6DD1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F0A27-959F-4855-9BE5-9915754C165B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03661BB-5951-70FF-7676-6FC04239B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135AA13-DBBB-7BB2-DCBF-3195ADE03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2A09-27A5-4414-94F1-F13F984BC5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018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52A1336-38A7-1CBE-C044-7A844D452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E9EDAF-F5B2-A1D9-AD8E-401E0C192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09B878-49B9-C8BC-5AA8-6BE4500890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F0A27-959F-4855-9BE5-9915754C165B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1B622A-F3DA-C89E-41B3-1F3FB9FE5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C7512A-405C-1443-5D6E-08E17875F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72A09-27A5-4414-94F1-F13F984BC5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0997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715CD-F216-45D5-A276-0CE29F326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SDG Campus </a:t>
            </a:r>
            <a:br>
              <a:rPr lang="de-DE" dirty="0"/>
            </a:br>
            <a:r>
              <a:rPr lang="de-DE" sz="4000" dirty="0"/>
              <a:t>Vorlage zur Einbindung verbindlicher, externer Lerninhalte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1F046-76EA-4E8A-A280-42380D077F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755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39808A3-DF24-860B-1BA3-04F49AF738A1}"/>
              </a:ext>
            </a:extLst>
          </p:cNvPr>
          <p:cNvSpPr txBox="1">
            <a:spLocks/>
          </p:cNvSpPr>
          <p:nvPr/>
        </p:nvSpPr>
        <p:spPr>
          <a:xfrm>
            <a:off x="838199" y="1428076"/>
            <a:ext cx="4446439" cy="494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de-DE" sz="1800" b="1" dirty="0"/>
              <a:t>Gewünschte Darstellung von externen Lerninhalten in </a:t>
            </a:r>
            <a:r>
              <a:rPr lang="de-DE" sz="1800" b="1" dirty="0" err="1"/>
              <a:t>Moodle</a:t>
            </a:r>
            <a:r>
              <a:rPr lang="de-DE" sz="1800" b="1" dirty="0"/>
              <a:t>-Kursen: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3F31992B-5525-3A47-3B23-617034DBEB12}"/>
              </a:ext>
            </a:extLst>
          </p:cNvPr>
          <p:cNvSpPr txBox="1">
            <a:spLocks/>
          </p:cNvSpPr>
          <p:nvPr/>
        </p:nvSpPr>
        <p:spPr>
          <a:xfrm>
            <a:off x="6241310" y="1432443"/>
            <a:ext cx="4446439" cy="453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de-DE" sz="1800" b="1" dirty="0"/>
              <a:t>Anleitung zum Erstellen des Bildelements: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1FE4A379-3DA0-42A4-B28E-EED4C5C666E6}"/>
              </a:ext>
            </a:extLst>
          </p:cNvPr>
          <p:cNvSpPr txBox="1">
            <a:spLocks/>
          </p:cNvSpPr>
          <p:nvPr/>
        </p:nvSpPr>
        <p:spPr>
          <a:xfrm>
            <a:off x="6241311" y="3776186"/>
            <a:ext cx="5188689" cy="2764464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e-DE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Auf der Folie 2 mit Rechtsklick auf den Screenshot klicken und „Bild ändern“ auswählen.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e-DE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Screenshot mit gewünschtem Bild ersetzen, welches eine Vorschau auf den verlinkten externen Lerninhalt bietet.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e-DE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Über die Funktion „Zuschneiden“ im Menüreiter „Bildformat“ kann der Bildausschnitt -  wenn erforderlich – ins passende Format gebracht werden.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e-DE" sz="3500" dirty="0"/>
              <a:t>Screenshot inkl. Rahmen als Bild abspeichern: 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lphaLcPeriod"/>
            </a:pPr>
            <a:r>
              <a:rPr lang="de-DE" sz="3500" dirty="0"/>
              <a:t>Alles markieren (Screenshot + Rahmen) </a:t>
            </a:r>
            <a:br>
              <a:rPr lang="de-DE" sz="3500" dirty="0"/>
            </a:br>
            <a:r>
              <a:rPr lang="de-DE" sz="3500" dirty="0"/>
              <a:t>(Windows: Tastaturbefehle </a:t>
            </a:r>
            <a:r>
              <a:rPr lang="de-DE" sz="3500" i="1" dirty="0"/>
              <a:t>Strg + A</a:t>
            </a:r>
            <a:r>
              <a:rPr lang="de-DE" sz="3500" dirty="0"/>
              <a:t>)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lphaLcPeriod"/>
            </a:pPr>
            <a:r>
              <a:rPr lang="de-DE" sz="3500" dirty="0"/>
              <a:t>Rechtsklick </a:t>
            </a:r>
            <a:r>
              <a:rPr lang="de-DE" sz="3500" dirty="0">
                <a:sym typeface="Wingdings" panose="05000000000000000000" pitchFamily="2" charset="2"/>
              </a:rPr>
              <a:t> als Grafik speichern  speichern als PNG</a:t>
            </a:r>
            <a:endParaRPr lang="de-DE" sz="35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8AF64A3-786A-4B24-8AA2-EE5BE3C76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4863"/>
          </a:xfrm>
        </p:spPr>
        <p:txBody>
          <a:bodyPr/>
          <a:lstStyle/>
          <a:p>
            <a:r>
              <a:rPr lang="de-DE" dirty="0"/>
              <a:t>Vorschaubild erstellen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551FF5-1759-467C-32F1-482465F8D7C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004050" y="1938338"/>
            <a:ext cx="5187950" cy="3062287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e-DE" sz="2900" dirty="0"/>
              <a:t>Auf nächsten Folie mit Rechtsklick auf den Screenshot klicken und „Bild ändern“ auswählen.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e-DE" sz="2900" dirty="0"/>
              <a:t>Screenshot mit gewünschtem Bild ersetzen, welches eine Vorschau auf den verlinkten externen Lerninhalt bietet.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e-DE" sz="2900" dirty="0"/>
              <a:t>Über die Funktion „Zuschneiden“ im Menüreiter „Bildformat“ kann der Bildausschnitt -  wenn erforderlich – ins passende Format gebracht werden. Dazu die schwarzen Markierungen in die passende Position bringen.</a:t>
            </a:r>
            <a:endParaRPr lang="de-DE" sz="29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e-DE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Screenshot inkl. Rahmen als Bild abspeichern: 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de-DE" sz="25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Alles markieren (Screenshot + Rahmen) </a:t>
            </a:r>
            <a:br>
              <a:rPr lang="de-DE" sz="25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de-DE" sz="25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(Windows: Tastaturbefehle </a:t>
            </a:r>
            <a:r>
              <a:rPr lang="de-DE" sz="2500" i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Strg + A</a:t>
            </a:r>
            <a:r>
              <a:rPr lang="de-DE" sz="25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)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de-DE" sz="25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Rechtsklick </a:t>
            </a:r>
            <a:r>
              <a:rPr lang="de-DE" sz="2500" dirty="0">
                <a:solidFill>
                  <a:schemeClr val="accent5">
                    <a:lumMod val="20000"/>
                    <a:lumOff val="80000"/>
                  </a:schemeClr>
                </a:solidFill>
                <a:sym typeface="Wingdings" panose="05000000000000000000" pitchFamily="2" charset="2"/>
              </a:rPr>
              <a:t> als Grafik speichern  speichern als PNG</a:t>
            </a:r>
            <a:endParaRPr lang="de-DE" sz="25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3372AF4-1C82-4BFB-BB0C-0B5075AEAE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458" y="3953063"/>
            <a:ext cx="1636114" cy="105428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9DF3B58-94C6-42B5-8F83-C3B28651B2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325" y="2334485"/>
            <a:ext cx="5257252" cy="1832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91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114">
            <a:extLst>
              <a:ext uri="{FF2B5EF4-FFF2-40B4-BE49-F238E27FC236}">
                <a16:creationId xmlns:a16="http://schemas.microsoft.com/office/drawing/2014/main" id="{75DD477D-CE9F-4BEE-9F49-741768721F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20" r="-537"/>
          <a:stretch/>
        </p:blipFill>
        <p:spPr bwMode="auto">
          <a:xfrm>
            <a:off x="1786128" y="1086803"/>
            <a:ext cx="8200800" cy="4312962"/>
          </a:xfrm>
          <a:custGeom>
            <a:avLst/>
            <a:gdLst>
              <a:gd name="connsiteX0" fmla="*/ 0 w 3839892"/>
              <a:gd name="connsiteY0" fmla="*/ 0 h 3839890"/>
              <a:gd name="connsiteX1" fmla="*/ 3839892 w 3839892"/>
              <a:gd name="connsiteY1" fmla="*/ 0 h 3839890"/>
              <a:gd name="connsiteX2" fmla="*/ 3839892 w 3839892"/>
              <a:gd name="connsiteY2" fmla="*/ 3839890 h 3839890"/>
              <a:gd name="connsiteX3" fmla="*/ 0 w 3839892"/>
              <a:gd name="connsiteY3" fmla="*/ 3839890 h 3839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39892" h="3839890" extrusionOk="0">
                <a:moveTo>
                  <a:pt x="0" y="0"/>
                </a:moveTo>
                <a:lnTo>
                  <a:pt x="3839892" y="0"/>
                </a:lnTo>
                <a:lnTo>
                  <a:pt x="3839892" y="3839890"/>
                </a:lnTo>
                <a:lnTo>
                  <a:pt x="0" y="3839890"/>
                </a:lnTo>
                <a:close/>
              </a:path>
            </a:pathLst>
          </a:cu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0ABAF321-5FC5-43A8-9F56-054D940BAAC7}"/>
              </a:ext>
            </a:extLst>
          </p:cNvPr>
          <p:cNvGrpSpPr/>
          <p:nvPr/>
        </p:nvGrpSpPr>
        <p:grpSpPr>
          <a:xfrm>
            <a:off x="1781564" y="601979"/>
            <a:ext cx="8200800" cy="4832437"/>
            <a:chOff x="1781564" y="601979"/>
            <a:chExt cx="8200800" cy="483243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5A10CC1-E73C-437F-BD6C-ADD5F7BAEEB9}"/>
                </a:ext>
              </a:extLst>
            </p:cNvPr>
            <p:cNvSpPr/>
            <p:nvPr/>
          </p:nvSpPr>
          <p:spPr>
            <a:xfrm>
              <a:off x="1781564" y="1042416"/>
              <a:ext cx="8200800" cy="4392000"/>
            </a:xfrm>
            <a:prstGeom prst="rect">
              <a:avLst/>
            </a:prstGeom>
            <a:noFill/>
            <a:ln w="1016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B3E8D1D-2994-4510-8290-71A5E351F6DC}"/>
                </a:ext>
              </a:extLst>
            </p:cNvPr>
            <p:cNvSpPr/>
            <p:nvPr/>
          </p:nvSpPr>
          <p:spPr>
            <a:xfrm>
              <a:off x="1781564" y="601980"/>
              <a:ext cx="8200800" cy="40578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1016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63701BC9-CD0D-40CD-B14B-CA5CB19924B1}"/>
                </a:ext>
              </a:extLst>
            </p:cNvPr>
            <p:cNvSpPr/>
            <p:nvPr/>
          </p:nvSpPr>
          <p:spPr>
            <a:xfrm>
              <a:off x="2692139" y="667003"/>
              <a:ext cx="6240850" cy="304515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https://www...</a:t>
              </a:r>
            </a:p>
          </p:txBody>
        </p:sp>
        <p:sp>
          <p:nvSpPr>
            <p:cNvPr id="6" name="Multiplication Sign 5">
              <a:extLst>
                <a:ext uri="{FF2B5EF4-FFF2-40B4-BE49-F238E27FC236}">
                  <a16:creationId xmlns:a16="http://schemas.microsoft.com/office/drawing/2014/main" id="{F5359682-2A55-4E75-B02D-36ED0FDFBDD1}"/>
                </a:ext>
              </a:extLst>
            </p:cNvPr>
            <p:cNvSpPr/>
            <p:nvPr/>
          </p:nvSpPr>
          <p:spPr>
            <a:xfrm>
              <a:off x="9644935" y="601979"/>
              <a:ext cx="321620" cy="321620"/>
            </a:xfrm>
            <a:prstGeom prst="mathMultiply">
              <a:avLst>
                <a:gd name="adj1" fmla="val 11427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FB64AB4-7A61-4E41-BC91-39F6B507D423}"/>
                </a:ext>
              </a:extLst>
            </p:cNvPr>
            <p:cNvSpPr/>
            <p:nvPr/>
          </p:nvSpPr>
          <p:spPr>
            <a:xfrm>
              <a:off x="9430383" y="684063"/>
              <a:ext cx="134008" cy="134008"/>
            </a:xfrm>
            <a:prstGeom prst="rect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B354868-3FBB-4368-8297-73E6AD9D31D5}"/>
                </a:ext>
              </a:extLst>
            </p:cNvPr>
            <p:cNvCxnSpPr>
              <a:cxnSpLocks/>
            </p:cNvCxnSpPr>
            <p:nvPr/>
          </p:nvCxnSpPr>
          <p:spPr>
            <a:xfrm>
              <a:off x="9083252" y="814456"/>
              <a:ext cx="134008" cy="1"/>
            </a:xfrm>
            <a:prstGeom prst="line">
              <a:avLst/>
            </a:pr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9B03BCDF-FE4D-4881-89CD-92A57A0FC2CA}"/>
                </a:ext>
              </a:extLst>
            </p:cNvPr>
            <p:cNvGrpSpPr/>
            <p:nvPr/>
          </p:nvGrpSpPr>
          <p:grpSpPr>
            <a:xfrm>
              <a:off x="2258827" y="665098"/>
              <a:ext cx="327691" cy="304515"/>
              <a:chOff x="2077702" y="890091"/>
              <a:chExt cx="154959" cy="144000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08A3A6AE-E361-49C6-AAF9-E7DEDD709382}"/>
                  </a:ext>
                </a:extLst>
              </p:cNvPr>
              <p:cNvSpPr/>
              <p:nvPr/>
            </p:nvSpPr>
            <p:spPr>
              <a:xfrm rot="16200000" flipH="1">
                <a:off x="2083182" y="884611"/>
                <a:ext cx="144000" cy="15495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19" name="Isosceles Triangle 18">
                <a:extLst>
                  <a:ext uri="{FF2B5EF4-FFF2-40B4-BE49-F238E27FC236}">
                    <a16:creationId xmlns:a16="http://schemas.microsoft.com/office/drawing/2014/main" id="{2CB3AA23-711A-4797-94D8-0C84903907BF}"/>
                  </a:ext>
                </a:extLst>
              </p:cNvPr>
              <p:cNvSpPr/>
              <p:nvPr/>
            </p:nvSpPr>
            <p:spPr>
              <a:xfrm rot="5400000">
                <a:off x="2113236" y="920195"/>
                <a:ext cx="97503" cy="84055"/>
              </a:xfrm>
              <a:prstGeom prst="triangl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C08E3A27-6B07-44CE-90B1-BF6D2AC3AE1F}"/>
                </a:ext>
              </a:extLst>
            </p:cNvPr>
            <p:cNvGrpSpPr/>
            <p:nvPr/>
          </p:nvGrpSpPr>
          <p:grpSpPr>
            <a:xfrm flipH="1">
              <a:off x="1839574" y="665098"/>
              <a:ext cx="327691" cy="304515"/>
              <a:chOff x="2077702" y="890091"/>
              <a:chExt cx="154959" cy="144000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134D7D25-5609-4EEB-AAA3-B204EC054CBA}"/>
                  </a:ext>
                </a:extLst>
              </p:cNvPr>
              <p:cNvSpPr/>
              <p:nvPr/>
            </p:nvSpPr>
            <p:spPr>
              <a:xfrm rot="16200000" flipH="1">
                <a:off x="2083182" y="884611"/>
                <a:ext cx="144000" cy="15495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28" name="Isosceles Triangle 27">
                <a:extLst>
                  <a:ext uri="{FF2B5EF4-FFF2-40B4-BE49-F238E27FC236}">
                    <a16:creationId xmlns:a16="http://schemas.microsoft.com/office/drawing/2014/main" id="{43C85E59-234A-4B34-872C-3F0372D8AF60}"/>
                  </a:ext>
                </a:extLst>
              </p:cNvPr>
              <p:cNvSpPr/>
              <p:nvPr/>
            </p:nvSpPr>
            <p:spPr>
              <a:xfrm rot="5400000">
                <a:off x="2113236" y="920195"/>
                <a:ext cx="97503" cy="84055"/>
              </a:xfrm>
              <a:prstGeom prst="triangl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79503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5311B-8190-45A5-B148-C3A76BC3E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Vorlage-Code zum Kopieren</a:t>
            </a:r>
            <a:br>
              <a:rPr lang="de-DE" dirty="0"/>
            </a:br>
            <a:r>
              <a:rPr lang="de-DE" sz="2800" i="1" dirty="0">
                <a:highlight>
                  <a:srgbClr val="FFFF00"/>
                </a:highlight>
              </a:rPr>
              <a:t>gelb markierter Code </a:t>
            </a:r>
            <a:r>
              <a:rPr lang="de-DE" sz="2800" i="1" dirty="0"/>
              <a:t>muss individuell angepasst werden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3E7A0-5C88-44D2-84B2-409434C5F09A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dirty="0"/>
              <a:t>&lt;div </a:t>
            </a:r>
            <a:r>
              <a:rPr lang="de-DE" dirty="0" err="1"/>
              <a:t>class</a:t>
            </a:r>
            <a:r>
              <a:rPr lang="de-DE" dirty="0"/>
              <a:t>="</a:t>
            </a:r>
            <a:r>
              <a:rPr lang="de-DE" dirty="0" err="1"/>
              <a:t>container</a:t>
            </a:r>
            <a:r>
              <a:rPr lang="de-DE" dirty="0"/>
              <a:t>"&gt;</a:t>
            </a:r>
          </a:p>
          <a:p>
            <a:pPr marL="0" indent="0">
              <a:buNone/>
            </a:pPr>
            <a:r>
              <a:rPr lang="de-DE" dirty="0"/>
              <a:t>    &lt;div </a:t>
            </a:r>
            <a:r>
              <a:rPr lang="de-DE" dirty="0" err="1"/>
              <a:t>class</a:t>
            </a:r>
            <a:r>
              <a:rPr lang="de-DE" dirty="0"/>
              <a:t>="</a:t>
            </a:r>
            <a:r>
              <a:rPr lang="de-DE" dirty="0" err="1"/>
              <a:t>row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-extern"&gt;</a:t>
            </a:r>
          </a:p>
          <a:p>
            <a:pPr marL="0" indent="0">
              <a:buNone/>
            </a:pPr>
            <a:r>
              <a:rPr lang="de-DE" dirty="0"/>
              <a:t>        &lt;div </a:t>
            </a:r>
            <a:r>
              <a:rPr lang="de-DE" dirty="0" err="1"/>
              <a:t>class</a:t>
            </a:r>
            <a:r>
              <a:rPr lang="de-DE" dirty="0"/>
              <a:t>="col-sm-6" style="min-</a:t>
            </a:r>
            <a:r>
              <a:rPr lang="de-DE" dirty="0" err="1"/>
              <a:t>width</a:t>
            </a:r>
            <a:r>
              <a:rPr lang="de-DE" dirty="0"/>
              <a:t>: 150px; </a:t>
            </a:r>
            <a:r>
              <a:rPr lang="de-DE" dirty="0" err="1"/>
              <a:t>margin-bottom</a:t>
            </a:r>
            <a:r>
              <a:rPr lang="de-DE" dirty="0"/>
              <a:t>: 20px;"&gt;</a:t>
            </a:r>
          </a:p>
          <a:p>
            <a:pPr marL="0" indent="0">
              <a:buNone/>
            </a:pPr>
            <a:r>
              <a:rPr lang="de-DE" dirty="0"/>
              <a:t>            &lt;</a:t>
            </a:r>
            <a:r>
              <a:rPr lang="de-DE" dirty="0" err="1"/>
              <a:t>img</a:t>
            </a:r>
            <a:r>
              <a:rPr lang="de-DE" dirty="0"/>
              <a:t> </a:t>
            </a:r>
            <a:r>
              <a:rPr lang="de-DE" dirty="0" err="1"/>
              <a:t>src</a:t>
            </a:r>
            <a:r>
              <a:rPr lang="de-DE" dirty="0"/>
              <a:t>="</a:t>
            </a:r>
            <a:r>
              <a:rPr lang="de-DE" dirty="0">
                <a:highlight>
                  <a:srgbClr val="FFFF00"/>
                </a:highlight>
              </a:rPr>
              <a:t>https://sdg-campus.de/</a:t>
            </a:r>
            <a:r>
              <a:rPr lang="de-DE" dirty="0" err="1">
                <a:highlight>
                  <a:srgbClr val="FFFF00"/>
                </a:highlight>
              </a:rPr>
              <a:t>draftfile.php</a:t>
            </a:r>
            <a:r>
              <a:rPr lang="de-DE" dirty="0">
                <a:highlight>
                  <a:srgbClr val="FFFF00"/>
                </a:highlight>
              </a:rPr>
              <a:t>/7175/</a:t>
            </a:r>
            <a:r>
              <a:rPr lang="de-DE" dirty="0" err="1">
                <a:highlight>
                  <a:srgbClr val="FFFF00"/>
                </a:highlight>
              </a:rPr>
              <a:t>user</a:t>
            </a:r>
            <a:r>
              <a:rPr lang="de-DE" dirty="0">
                <a:highlight>
                  <a:srgbClr val="FFFF00"/>
                </a:highlight>
              </a:rPr>
              <a:t>/draft/192665749/Externer_Podcast_Nachhaltigkeitsbegriff.png</a:t>
            </a:r>
            <a:r>
              <a:rPr lang="de-DE" dirty="0"/>
              <a:t>" alt="Screenshot der Webseite" </a:t>
            </a:r>
            <a:r>
              <a:rPr lang="de-DE" dirty="0" err="1"/>
              <a:t>width</a:t>
            </a:r>
            <a:r>
              <a:rPr lang="de-DE" dirty="0"/>
              <a:t>="399" </a:t>
            </a:r>
            <a:r>
              <a:rPr lang="de-DE" dirty="0" err="1"/>
              <a:t>height</a:t>
            </a:r>
            <a:r>
              <a:rPr lang="de-DE" dirty="0"/>
              <a:t>="237" style="</a:t>
            </a:r>
            <a:r>
              <a:rPr lang="de-DE" dirty="0" err="1"/>
              <a:t>width</a:t>
            </a:r>
            <a:r>
              <a:rPr lang="de-DE" dirty="0"/>
              <a:t>: 100%; </a:t>
            </a:r>
            <a:r>
              <a:rPr lang="de-DE" dirty="0" err="1"/>
              <a:t>height</a:t>
            </a:r>
            <a:r>
              <a:rPr lang="de-DE" dirty="0"/>
              <a:t>: </a:t>
            </a:r>
            <a:r>
              <a:rPr lang="de-DE" dirty="0" err="1"/>
              <a:t>auto</a:t>
            </a:r>
            <a:r>
              <a:rPr lang="de-DE" dirty="0"/>
              <a:t>;" </a:t>
            </a:r>
            <a:r>
              <a:rPr lang="de-DE" dirty="0" err="1"/>
              <a:t>class</a:t>
            </a:r>
            <a:r>
              <a:rPr lang="de-DE" dirty="0"/>
              <a:t>="</a:t>
            </a:r>
            <a:r>
              <a:rPr lang="de-DE" dirty="0" err="1"/>
              <a:t>img</a:t>
            </a:r>
            <a:r>
              <a:rPr lang="de-DE" dirty="0"/>
              <a:t>-fluid </a:t>
            </a:r>
            <a:r>
              <a:rPr lang="de-DE" dirty="0" err="1"/>
              <a:t>atto_image_button_text-bottom</a:t>
            </a:r>
            <a:r>
              <a:rPr lang="de-DE" dirty="0"/>
              <a:t>"&gt;</a:t>
            </a:r>
          </a:p>
          <a:p>
            <a:pPr marL="0" indent="0">
              <a:buNone/>
            </a:pPr>
            <a:r>
              <a:rPr lang="de-DE" dirty="0"/>
              <a:t>        &lt;/div&gt;</a:t>
            </a:r>
          </a:p>
          <a:p>
            <a:pPr marL="0" indent="0">
              <a:buNone/>
            </a:pPr>
            <a:r>
              <a:rPr lang="de-DE" dirty="0"/>
              <a:t>        &lt;div </a:t>
            </a:r>
            <a:r>
              <a:rPr lang="de-DE" dirty="0" err="1"/>
              <a:t>class</a:t>
            </a:r>
            <a:r>
              <a:rPr lang="de-DE" dirty="0"/>
              <a:t>="col-sm-6" style="min-</a:t>
            </a:r>
            <a:r>
              <a:rPr lang="de-DE" dirty="0" err="1"/>
              <a:t>width</a:t>
            </a:r>
            <a:r>
              <a:rPr lang="de-DE" dirty="0"/>
              <a:t>: 150px;"&gt;</a:t>
            </a:r>
          </a:p>
          <a:p>
            <a:pPr marL="0" indent="0">
              <a:buNone/>
            </a:pPr>
            <a:r>
              <a:rPr lang="de-DE" dirty="0"/>
              <a:t>            &lt;h3 style="</a:t>
            </a:r>
            <a:r>
              <a:rPr lang="de-DE" dirty="0" err="1"/>
              <a:t>margin</a:t>
            </a:r>
            <a:r>
              <a:rPr lang="de-DE" dirty="0"/>
              <a:t>-top: 0; </a:t>
            </a:r>
            <a:r>
              <a:rPr lang="de-DE" dirty="0" err="1"/>
              <a:t>margin-bottom</a:t>
            </a:r>
            <a:r>
              <a:rPr lang="de-DE" dirty="0"/>
              <a:t>: 20px;"&gt;</a:t>
            </a:r>
            <a:r>
              <a:rPr lang="de-DE" dirty="0">
                <a:highlight>
                  <a:srgbClr val="FFFF00"/>
                </a:highlight>
              </a:rPr>
              <a:t>Podcast-Folge "Nachhaltigkeit - alles nur Greenwashing</a:t>
            </a:r>
            <a:r>
              <a:rPr lang="de-DE" dirty="0"/>
              <a:t>?"&lt;/h3&gt;</a:t>
            </a:r>
          </a:p>
          <a:p>
            <a:pPr marL="0" indent="0">
              <a:buNone/>
            </a:pPr>
            <a:r>
              <a:rPr lang="de-DE" dirty="0"/>
              <a:t>            &lt;a </a:t>
            </a:r>
            <a:r>
              <a:rPr lang="de-DE" dirty="0" err="1"/>
              <a:t>class</a:t>
            </a:r>
            <a:r>
              <a:rPr lang="de-DE" dirty="0"/>
              <a:t>="</a:t>
            </a:r>
            <a:r>
              <a:rPr lang="de-DE" dirty="0" err="1"/>
              <a:t>btn</a:t>
            </a:r>
            <a:r>
              <a:rPr lang="de-DE" dirty="0"/>
              <a:t> </a:t>
            </a:r>
            <a:r>
              <a:rPr lang="de-DE" dirty="0" err="1"/>
              <a:t>btn</a:t>
            </a:r>
            <a:r>
              <a:rPr lang="de-DE" dirty="0"/>
              <a:t>-primary" </a:t>
            </a:r>
            <a:r>
              <a:rPr lang="de-DE" dirty="0" err="1"/>
              <a:t>href</a:t>
            </a:r>
            <a:r>
              <a:rPr lang="de-DE" dirty="0"/>
              <a:t>="</a:t>
            </a:r>
            <a:r>
              <a:rPr lang="de-DE" dirty="0">
                <a:highlight>
                  <a:srgbClr val="FFFF00"/>
                </a:highlight>
              </a:rPr>
              <a:t>https://www.buzzsprout.com/1774931/10180822-nachhaltigkeit-alles-nur-greenwashing</a:t>
            </a:r>
            <a:r>
              <a:rPr lang="de-DE" dirty="0"/>
              <a:t>" title="</a:t>
            </a:r>
            <a:r>
              <a:rPr lang="de-DE" dirty="0">
                <a:highlight>
                  <a:srgbClr val="FFFF00"/>
                </a:highlight>
              </a:rPr>
              <a:t>Nachhaltigkeit – alles nur Greenwashing</a:t>
            </a:r>
            <a:r>
              <a:rPr lang="de-DE" dirty="0"/>
              <a:t>" </a:t>
            </a:r>
            <a:r>
              <a:rPr lang="de-DE" dirty="0" err="1"/>
              <a:t>role</a:t>
            </a:r>
            <a:r>
              <a:rPr lang="de-DE" dirty="0"/>
              <a:t>="</a:t>
            </a:r>
            <a:r>
              <a:rPr lang="de-DE" dirty="0" err="1"/>
              <a:t>button</a:t>
            </a:r>
            <a:r>
              <a:rPr lang="de-DE" dirty="0"/>
              <a:t>" </a:t>
            </a:r>
            <a:r>
              <a:rPr lang="de-DE" dirty="0" err="1"/>
              <a:t>target</a:t>
            </a:r>
            <a:r>
              <a:rPr lang="de-DE" dirty="0"/>
              <a:t>="_blank"&gt;</a:t>
            </a:r>
          </a:p>
          <a:p>
            <a:pPr marL="0" indent="0">
              <a:buNone/>
            </a:pPr>
            <a:r>
              <a:rPr lang="de-DE" dirty="0"/>
              <a:t>                Zum Lernmaterial</a:t>
            </a:r>
          </a:p>
          <a:p>
            <a:pPr marL="0" indent="0">
              <a:buNone/>
            </a:pPr>
            <a:r>
              <a:rPr lang="de-DE" dirty="0"/>
              <a:t>            &lt;/a&gt;</a:t>
            </a:r>
          </a:p>
          <a:p>
            <a:pPr marL="0" indent="0">
              <a:buNone/>
            </a:pPr>
            <a:r>
              <a:rPr lang="de-DE" dirty="0"/>
              <a:t>        &lt;/div&gt;</a:t>
            </a:r>
          </a:p>
          <a:p>
            <a:pPr marL="0" indent="0">
              <a:buNone/>
            </a:pPr>
            <a:r>
              <a:rPr lang="de-DE" dirty="0"/>
              <a:t>    &lt;/div&gt;</a:t>
            </a:r>
          </a:p>
          <a:p>
            <a:pPr marL="0" indent="0">
              <a:buNone/>
            </a:pPr>
            <a:r>
              <a:rPr lang="de-DE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44354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421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</vt:lpstr>
      <vt:lpstr>SDG Campus  Vorlage zur Einbindung verbindlicher, externer Lerninhalte</vt:lpstr>
      <vt:lpstr>Vorschaubild erstellen</vt:lpstr>
      <vt:lpstr>PowerPoint Presentation</vt:lpstr>
      <vt:lpstr>Vorlage-Code zum Kopieren gelb markierter Code muss individuell angepasst werden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Anne Prellberg</dc:creator>
  <cp:lastModifiedBy>veickhoff</cp:lastModifiedBy>
  <cp:revision>18</cp:revision>
  <dcterms:created xsi:type="dcterms:W3CDTF">2024-02-14T10:43:06Z</dcterms:created>
  <dcterms:modified xsi:type="dcterms:W3CDTF">2024-06-07T14:36:56Z</dcterms:modified>
</cp:coreProperties>
</file>